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7"/>
  </p:notesMasterIdLst>
  <p:sldIdLst>
    <p:sldId id="256" r:id="rId2"/>
    <p:sldId id="265" r:id="rId3"/>
    <p:sldId id="292" r:id="rId4"/>
    <p:sldId id="258" r:id="rId5"/>
    <p:sldId id="290" r:id="rId6"/>
    <p:sldId id="262" r:id="rId7"/>
    <p:sldId id="263" r:id="rId8"/>
    <p:sldId id="264" r:id="rId9"/>
    <p:sldId id="267" r:id="rId10"/>
    <p:sldId id="268" r:id="rId11"/>
    <p:sldId id="259" r:id="rId12"/>
    <p:sldId id="293" r:id="rId13"/>
    <p:sldId id="260" r:id="rId14"/>
    <p:sldId id="270" r:id="rId15"/>
    <p:sldId id="275" r:id="rId16"/>
    <p:sldId id="276" r:id="rId17"/>
    <p:sldId id="261" r:id="rId18"/>
    <p:sldId id="269" r:id="rId19"/>
    <p:sldId id="286" r:id="rId20"/>
    <p:sldId id="289" r:id="rId21"/>
    <p:sldId id="271" r:id="rId22"/>
    <p:sldId id="277" r:id="rId23"/>
    <p:sldId id="282" r:id="rId24"/>
    <p:sldId id="278" r:id="rId25"/>
    <p:sldId id="280" r:id="rId26"/>
    <p:sldId id="287" r:id="rId27"/>
    <p:sldId id="284" r:id="rId28"/>
    <p:sldId id="283" r:id="rId29"/>
    <p:sldId id="285" r:id="rId30"/>
    <p:sldId id="288" r:id="rId31"/>
    <p:sldId id="274" r:id="rId32"/>
    <p:sldId id="299" r:id="rId33"/>
    <p:sldId id="298" r:id="rId34"/>
    <p:sldId id="296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34B82-5956-CCCD-56D4-C8571B5CB1F1}" v="407" dt="2022-12-14T01:05:12.205"/>
    <p1510:client id="{701631DA-BC7A-91F8-07A6-B0F458F1F0EF}" v="4" dt="2022-12-14T14:57:47.267"/>
    <p1510:client id="{A7930D39-0B91-909F-A85B-EA9288A6FA0D}" v="647" dt="2022-12-14T00:42:17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108A8-9E88-A547-BC50-FB1F1C3029B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35721-FB6F-D848-8F08-DFBAFAC3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5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Zach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89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7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42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6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4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2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01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9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1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1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89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0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4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8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70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42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04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1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00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4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  <a:p>
            <a:r>
              <a:rPr lang="en-US"/>
              <a:t>This is our workbench design, we’re going to break it down into different sections so that it’s easier to digest since it is a quite complex design. </a:t>
            </a:r>
          </a:p>
          <a:p>
            <a:r>
              <a:rPr lang="en-US"/>
              <a:t>Our design consisted of the people who are part of this organization, different departments and teams, equipment we need to operate and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7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  <a:p>
            <a:r>
              <a:rPr lang="en-US"/>
              <a:t>I’ll talk about the competitive and what we needed for that when creating our design</a:t>
            </a:r>
          </a:p>
          <a:p>
            <a:r>
              <a:rPr lang="en-US"/>
              <a:t>First table that is the base is our employee table, has a primary key, important info we need about an employee</a:t>
            </a:r>
          </a:p>
          <a:p>
            <a:r>
              <a:rPr lang="en-US"/>
              <a:t>Coaches can be an employees but they can only coach one team</a:t>
            </a:r>
          </a:p>
          <a:p>
            <a:r>
              <a:rPr lang="en-US"/>
              <a:t>We have players who are employees but they can’t be a coach, and players cannot play for multiple different teams. Once they’re on a team, they are locked on that roster</a:t>
            </a:r>
          </a:p>
          <a:p>
            <a:r>
              <a:rPr lang="en-US"/>
              <a:t>Then we have a lookup table of the different games we compete in, which ties into the league we will be </a:t>
            </a:r>
            <a:r>
              <a:rPr lang="en-US" err="1"/>
              <a:t>competiting</a:t>
            </a:r>
            <a:r>
              <a:rPr lang="en-US"/>
              <a:t> in, and the team that competes in that league and all have a 1-to-1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8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Zach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6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4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3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2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0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0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6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5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0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4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on Coloured Gadgets">
            <a:extLst>
              <a:ext uri="{FF2B5EF4-FFF2-40B4-BE49-F238E27FC236}">
                <a16:creationId xmlns:a16="http://schemas.microsoft.com/office/drawing/2014/main" id="{E59E1A19-D93D-0018-3BE9-72DAF8123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819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A76DD-0C7C-378F-888C-304E37FB6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6792" y="1874520"/>
            <a:ext cx="3447288" cy="1792224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Bryant Esports</a:t>
            </a: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540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1181-B3C1-9906-FAD8-06CAA0F44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791" y="3758184"/>
            <a:ext cx="3398126" cy="365330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1300">
                <a:solidFill>
                  <a:schemeClr val="bg1"/>
                </a:solidFill>
              </a:rPr>
              <a:t>Team 1: Alexander Bean, Amanda Cesario, Zachary Cullison, Janaye Ferrante, Alyssa Gee</a:t>
            </a:r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BE7E05D8-A0D0-007B-0B24-52A27C699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4" r="8785" b="2"/>
          <a:stretch/>
        </p:blipFill>
        <p:spPr>
          <a:xfrm>
            <a:off x="8369700" y="4148094"/>
            <a:ext cx="2298408" cy="2013116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422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189C-B4BD-0EF0-E63E-81DD795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255" y="638144"/>
            <a:ext cx="390438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/>
              <a:t>What data types </a:t>
            </a:r>
            <a:br>
              <a:rPr lang="en-US" sz="3700"/>
            </a:br>
            <a:r>
              <a:rPr lang="en-US" sz="3700"/>
              <a:t>did we use, and for </a:t>
            </a:r>
            <a:br>
              <a:rPr lang="en-US" sz="3700"/>
            </a:br>
            <a:r>
              <a:rPr lang="en-US" sz="3700"/>
              <a:t>what purpose?</a:t>
            </a:r>
            <a:endParaRPr lang="en-US" sz="3700" kern="1200">
              <a:latin typeface="+mj-lt"/>
              <a:cs typeface="Calibri Light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6652AA2-48FE-0493-03F5-A227AD2C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295" y="2438401"/>
            <a:ext cx="4953932" cy="4138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For PK, INT is auto incremented, and we utilized that feature throughout our database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VARCHAR for a string with up to blank characters.</a:t>
            </a:r>
          </a:p>
          <a:p>
            <a:pPr lvl="1"/>
            <a:r>
              <a:rPr lang="en-US" sz="1600">
                <a:cs typeface="Calibri"/>
              </a:rPr>
              <a:t>Used in descriptions of departments, merch, etc.</a:t>
            </a:r>
            <a:endParaRPr lang="en-US">
              <a:cs typeface="Calibri" panose="020F0502020204030204"/>
            </a:endParaRPr>
          </a:p>
          <a:p>
            <a:r>
              <a:rPr lang="en-US" sz="2000">
                <a:cs typeface="Calibri"/>
              </a:rPr>
              <a:t>DATE since our database contains lots of dates for employment and contracts</a:t>
            </a:r>
          </a:p>
          <a:p>
            <a:pPr lvl="1"/>
            <a:r>
              <a:rPr lang="en-US" sz="1600">
                <a:cs typeface="Calibri"/>
              </a:rPr>
              <a:t>Format was YYYY-MM-DD</a:t>
            </a:r>
            <a:endParaRPr lang="en-US" sz="16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DECIMAL for salaries, contracts, sponsorship deals, merch prices, and vendor prices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28EE03E-EF5C-7E6E-C25B-0DD3C62C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4" y="818521"/>
            <a:ext cx="2962892" cy="52209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953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47BA-9D54-3745-48C8-512E2583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Code</a:t>
            </a:r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890F7A43-43F6-798C-A2EF-FE6F3F137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3690" y="1801044"/>
            <a:ext cx="5465330" cy="4351338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7D4645E-7C6A-B6F3-B499-0E21D0CEC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07" r="25512" b="307"/>
          <a:stretch/>
        </p:blipFill>
        <p:spPr>
          <a:xfrm>
            <a:off x="533400" y="1927975"/>
            <a:ext cx="4917959" cy="39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1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6D04-76FF-A1F9-9E03-1A7682E0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Planning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AE3-9D8F-07DA-3298-B43717664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Made a collaborative Excel sheet to plan out data before insertion</a:t>
            </a:r>
          </a:p>
          <a:p>
            <a:r>
              <a:rPr lang="en-US">
                <a:cs typeface="Calibri"/>
              </a:rPr>
              <a:t>Used auto-increment feature for all IDs, manually wrote on Excel sheet to ensure </a:t>
            </a:r>
            <a:r>
              <a:rPr lang="en-US" i="1">
                <a:cs typeface="Calibri"/>
              </a:rPr>
              <a:t>referential integrity </a:t>
            </a:r>
            <a:r>
              <a:rPr lang="en-US">
                <a:cs typeface="Calibri"/>
              </a:rPr>
              <a:t>throughout the tables (VLOOKUP)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48BEED46-C00D-1635-77F7-A80636B49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93" y="3358753"/>
            <a:ext cx="8568813" cy="312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DC48-642E-9E19-92E3-7B029BD1A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Statements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2CA66D-DA78-61FB-6F8E-AC440F43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432" y="2950608"/>
            <a:ext cx="3099619" cy="31690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8E3E23-665B-1D42-DDAC-69677BBA7279}"/>
              </a:ext>
            </a:extLst>
          </p:cNvPr>
          <p:cNvSpPr txBox="1">
            <a:spLocks/>
          </p:cNvSpPr>
          <p:nvPr/>
        </p:nvSpPr>
        <p:spPr>
          <a:xfrm>
            <a:off x="843116" y="18305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Started by creating lookup tables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Did first because they are referenced as FKs in other tables</a:t>
            </a:r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DF705001-C23D-D205-E756-DFDB8FA8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58" y="3183568"/>
            <a:ext cx="7376650" cy="27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1247-CE8F-7509-4D6E-1C91D774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Insert Statements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C028-FC00-F645-5DE4-8F142417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Had to make changes to data types to fix issues during insertion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389344D-71AA-1EA2-D2EE-B5C8DB91C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" y="2616611"/>
            <a:ext cx="6024715" cy="3013586"/>
          </a:xfrm>
          <a:prstGeom prst="rect">
            <a:avLst/>
          </a:prstGeo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6A6CE1-F1E7-B680-B7E3-F4BB21D7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23" y="2972567"/>
            <a:ext cx="3800167" cy="23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266C-0F59-B28B-B7EC-EB11B9E2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Insert Statements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5CE0A-5011-7D36-E8DE-0E0DED0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Inserted CEO, then other c-suite, then managers, then employees</a:t>
            </a:r>
          </a:p>
          <a:p>
            <a:r>
              <a:rPr lang="en-US">
                <a:ea typeface="Calibri"/>
                <a:cs typeface="Calibri"/>
              </a:rPr>
              <a:t>Ensured </a:t>
            </a:r>
            <a:r>
              <a:rPr lang="en-US" i="1">
                <a:ea typeface="Calibri"/>
                <a:cs typeface="Calibri"/>
              </a:rPr>
              <a:t>referential integrity </a:t>
            </a:r>
            <a:r>
              <a:rPr lang="en-US">
                <a:ea typeface="Calibri"/>
                <a:cs typeface="Calibri"/>
              </a:rPr>
              <a:t>of our "</a:t>
            </a:r>
            <a:r>
              <a:rPr lang="en-US" err="1">
                <a:ea typeface="Calibri"/>
                <a:cs typeface="Calibri"/>
              </a:rPr>
              <a:t>reportsTo</a:t>
            </a:r>
            <a:r>
              <a:rPr lang="en-US">
                <a:ea typeface="Calibri"/>
                <a:cs typeface="Calibri"/>
              </a:rPr>
              <a:t>" recursive relationship</a:t>
            </a:r>
            <a:endParaRPr lang="en-US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2121375-923F-0677-0484-6E7B90FBE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2" y="3483705"/>
            <a:ext cx="11014586" cy="24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F4D7-F009-6080-E825-947DE599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Insert Statements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93C9D-D7FE-B91C-4564-F7D4C2A28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Populated tables with only foreign keys at the end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B28A7B-D659-7F6D-AD5D-6356A6D2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3" y="3379132"/>
            <a:ext cx="5225845" cy="1869543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3C2AA03-15AC-7237-CE6D-DFC844708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22" y="2815502"/>
            <a:ext cx="4402393" cy="29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89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239AB9EA-00C3-A180-04F8-F8DF3A2D6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7277A-B858-D328-29C4-8B6B4EDB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Any Questions? </a:t>
            </a:r>
            <a:br>
              <a:rPr lang="en-US" sz="4000" b="1"/>
            </a:br>
            <a:r>
              <a:rPr lang="en-US" sz="4000" b="1"/>
              <a:t>Next onto One Table Queries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0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AA61-8AAF-3CB8-42DE-694827D6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one-table queries (examples 1 and 2)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02E4C9-24D4-E884-64B7-1CA51C9D4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825625"/>
            <a:ext cx="426236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 *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from customer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where </a:t>
            </a:r>
            <a:r>
              <a:rPr lang="en-US" err="1">
                <a:ea typeface="+mn-lt"/>
                <a:cs typeface="+mn-lt"/>
              </a:rPr>
              <a:t>cusFirst</a:t>
            </a:r>
            <a:r>
              <a:rPr lang="en-US">
                <a:ea typeface="+mn-lt"/>
                <a:cs typeface="+mn-lt"/>
              </a:rPr>
              <a:t> like 'C%'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Select * from </a:t>
            </a:r>
            <a:r>
              <a:rPr lang="en-US" err="1">
                <a:ea typeface="+mn-lt"/>
                <a:cs typeface="+mn-lt"/>
              </a:rPr>
              <a:t>media_team</a:t>
            </a:r>
            <a:endParaRPr lang="en-US" err="1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9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F43443D-89DF-30D8-E4DC-66B32687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98" y="1955207"/>
            <a:ext cx="7806997" cy="1186168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F1C27BC7-2DF3-A076-BBB7-642A0F1EC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34" y="3933263"/>
            <a:ext cx="4734232" cy="22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9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607E-9806-F791-ECA6-84D768B0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Basic one-table queries</a:t>
            </a:r>
            <a:r>
              <a:rPr lang="en-US">
                <a:cs typeface="Calibri Light"/>
              </a:rPr>
              <a:t> (example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D2238-9B47-C52C-7757-AA749C4D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concat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vcontactFirst</a:t>
            </a:r>
            <a:r>
              <a:rPr lang="en-US">
                <a:ea typeface="+mn-lt"/>
                <a:cs typeface="+mn-lt"/>
              </a:rPr>
              <a:t>, '  ', </a:t>
            </a:r>
            <a:r>
              <a:rPr lang="en-US" err="1">
                <a:ea typeface="+mn-lt"/>
                <a:cs typeface="+mn-lt"/>
              </a:rPr>
              <a:t>vcontactLast</a:t>
            </a:r>
            <a:r>
              <a:rPr lang="en-US">
                <a:ea typeface="+mn-lt"/>
                <a:cs typeface="+mn-lt"/>
              </a:rPr>
              <a:t>) 'Vendor Contact',</a:t>
            </a:r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vzip</a:t>
            </a:r>
            <a:r>
              <a:rPr lang="en-US">
                <a:ea typeface="+mn-lt"/>
                <a:cs typeface="+mn-lt"/>
              </a:rPr>
              <a:t> '</a:t>
            </a:r>
            <a:r>
              <a:rPr lang="en-US" err="1">
                <a:ea typeface="+mn-lt"/>
                <a:cs typeface="+mn-lt"/>
              </a:rPr>
              <a:t>Zipcode</a:t>
            </a:r>
            <a:r>
              <a:rPr lang="en-US">
                <a:ea typeface="+mn-lt"/>
                <a:cs typeface="+mn-lt"/>
              </a:rPr>
              <a:t>'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from vendor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where </a:t>
            </a:r>
            <a:r>
              <a:rPr lang="en-US" err="1">
                <a:ea typeface="+mn-lt"/>
                <a:cs typeface="+mn-lt"/>
              </a:rPr>
              <a:t>vzip</a:t>
            </a:r>
            <a:r>
              <a:rPr lang="en-US">
                <a:ea typeface="+mn-lt"/>
                <a:cs typeface="+mn-lt"/>
              </a:rPr>
              <a:t> = 02917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5AF536-248D-3669-3A9F-6A5CF7BF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21" y="3424660"/>
            <a:ext cx="5000444" cy="19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1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A439-4105-3E62-C2FC-5A307A7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3400">
                <a:cs typeface="Calibri Light"/>
              </a:rPr>
              <a:t>Describe the business. How does it work? What were the challenges?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023-AEBB-1D11-DA17-FD25749E7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>
                <a:cs typeface="Calibri"/>
              </a:rPr>
              <a:t>The business is an Esports organization.</a:t>
            </a:r>
          </a:p>
          <a:p>
            <a:r>
              <a:rPr lang="en-US" sz="2000">
                <a:cs typeface="Calibri"/>
              </a:rPr>
              <a:t>An e-sports organization is a large-scale business that operates in video game competition.</a:t>
            </a:r>
          </a:p>
          <a:p>
            <a:r>
              <a:rPr lang="en-US" sz="2000">
                <a:cs typeface="Calibri"/>
              </a:rPr>
              <a:t>We recruit talent to represent our organization.</a:t>
            </a:r>
          </a:p>
          <a:p>
            <a:r>
              <a:rPr lang="en-US" sz="2000">
                <a:cs typeface="Calibri"/>
              </a:rPr>
              <a:t>We consider character, skill, and passion.</a:t>
            </a:r>
            <a:endParaRPr lang="en-US"/>
          </a:p>
          <a:p>
            <a:r>
              <a:rPr lang="en-US" sz="2000">
                <a:cs typeface="Calibri"/>
              </a:rPr>
              <a:t>Two different sides: Competitive and Casual</a:t>
            </a:r>
          </a:p>
          <a:p>
            <a:pPr lvl="2"/>
            <a:r>
              <a:rPr lang="en-US">
                <a:cs typeface="Calibri"/>
              </a:rPr>
              <a:t>Competitive teams compete for championship titles for our organization</a:t>
            </a:r>
          </a:p>
          <a:p>
            <a:pPr lvl="2"/>
            <a:r>
              <a:rPr lang="en-US">
                <a:cs typeface="Calibri"/>
              </a:rPr>
              <a:t>Content creators stream and post videos of content (video games or not) and keep an inflow of loyal followers and new ones</a:t>
            </a:r>
          </a:p>
          <a:p>
            <a:r>
              <a:rPr lang="en-US" sz="2000">
                <a:cs typeface="Calibri"/>
              </a:rPr>
              <a:t>Challenges included: populating data and seeing the relationships. </a:t>
            </a:r>
          </a:p>
          <a:p>
            <a:endParaRPr lang="en-US" sz="2000">
              <a:cs typeface="Calibri"/>
            </a:endParaRPr>
          </a:p>
        </p:txBody>
      </p:sp>
      <p:pic>
        <p:nvPicPr>
          <p:cNvPr id="37" name="Picture 36" descr="Rows of blue dots on dark blue surface">
            <a:extLst>
              <a:ext uri="{FF2B5EF4-FFF2-40B4-BE49-F238E27FC236}">
                <a16:creationId xmlns:a16="http://schemas.microsoft.com/office/drawing/2014/main" id="{9B8C91F9-6BD5-A457-1B99-8BAD734D3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89" r="3098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5C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31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flag&#10;&#10;Description automatically generated with low confidence">
            <a:extLst>
              <a:ext uri="{FF2B5EF4-FFF2-40B4-BE49-F238E27FC236}">
                <a16:creationId xmlns:a16="http://schemas.microsoft.com/office/drawing/2014/main" id="{C0A33EFE-646D-E3C0-0D7F-583B51466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194" b="75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34A5D8-FE97-57D8-32C1-2FAE2C85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Multi-Table Queries</a:t>
            </a:r>
          </a:p>
        </p:txBody>
      </p:sp>
    </p:spTree>
    <p:extLst>
      <p:ext uri="{BB962C8B-B14F-4D97-AF65-F5344CB8AC3E}">
        <p14:creationId xmlns:p14="http://schemas.microsoft.com/office/powerpoint/2010/main" val="125668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8E22-D613-8FD6-D9E7-53577EFD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2" y="443515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Joins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8160BB-F72F-90F3-9B5E-77F5E7191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482" y="1637054"/>
            <a:ext cx="6088063" cy="4629150"/>
          </a:xfrm>
        </p:spPr>
      </p:pic>
      <p:pic>
        <p:nvPicPr>
          <p:cNvPr id="9" name="Picture 8" descr="A picture containing text, scoreboard, screenshot&#10;&#10;Description automatically generated">
            <a:extLst>
              <a:ext uri="{FF2B5EF4-FFF2-40B4-BE49-F238E27FC236}">
                <a16:creationId xmlns:a16="http://schemas.microsoft.com/office/drawing/2014/main" id="{D31DA877-E659-45C6-B66B-2C4D3AC05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107" y="1312607"/>
            <a:ext cx="4521200" cy="2476500"/>
          </a:xfrm>
          <a:prstGeom prst="rect">
            <a:avLst/>
          </a:prstGeom>
        </p:spPr>
      </p:pic>
      <p:pic>
        <p:nvPicPr>
          <p:cNvPr id="11" name="Picture 10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9576ECE-B2F8-75E9-7BDF-083479D5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157" y="4207456"/>
            <a:ext cx="4229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5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3E05-DEAC-F267-398C-CD6D8F0F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More Joins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D75728CA-68D7-79B5-AEBE-5136F3621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818" r="16785"/>
          <a:stretch/>
        </p:blipFill>
        <p:spPr>
          <a:xfrm>
            <a:off x="4726089" y="2396944"/>
            <a:ext cx="7189072" cy="2065713"/>
          </a:xfr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B6AA0CF-75A4-EED7-FAD2-9B2294DA4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92" y="2264455"/>
            <a:ext cx="4021393" cy="31156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1F81FA1-8AD9-2BBC-D718-F7EC422C9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93" y="5773499"/>
            <a:ext cx="4242619" cy="423777"/>
          </a:xfrm>
          <a:prstGeom prst="rect">
            <a:avLst/>
          </a:prstGeom>
        </p:spPr>
      </p:pic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B21B06-EB34-3375-241E-A15D7B3BA7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4" t="1587" r="4598"/>
          <a:stretch/>
        </p:blipFill>
        <p:spPr>
          <a:xfrm>
            <a:off x="4650657" y="5599146"/>
            <a:ext cx="7315810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3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B212-2FB6-2DFB-8DB8-DAA7811E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Recursive Relationship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D163-B4AD-FCD2-F367-F7DA3F36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Table joins on itself to display relationships between employees</a:t>
            </a:r>
          </a:p>
        </p:txBody>
      </p:sp>
      <p:pic>
        <p:nvPicPr>
          <p:cNvPr id="5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640A58B-77EE-6A08-631F-9EE729480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045" y="2694005"/>
            <a:ext cx="5385617" cy="1863284"/>
          </a:xfrm>
          <a:prstGeom prst="rect">
            <a:avLst/>
          </a:prstGeom>
        </p:spPr>
      </p:pic>
      <p:pic>
        <p:nvPicPr>
          <p:cNvPr id="7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1463CAA-A6FC-0A2F-8247-A47B21BB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045" y="4654294"/>
            <a:ext cx="6159908" cy="15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93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33CF-AC4B-6723-1996-0F82A36E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 and Max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74077-71F2-5A9D-36EA-D310B3F5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30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CONCAT(</a:t>
            </a:r>
            <a:r>
              <a:rPr lang="en-US" err="1">
                <a:ea typeface="+mn-lt"/>
                <a:cs typeface="+mn-lt"/>
              </a:rPr>
              <a:t>empFirst</a:t>
            </a:r>
            <a:r>
              <a:rPr lang="en-US">
                <a:ea typeface="+mn-lt"/>
                <a:cs typeface="+mn-lt"/>
              </a:rPr>
              <a:t>,'  ',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) Employee, salary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From employee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Where salary = (select Min(salary) Lowest from Employee) OR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salary = (select MAX(salary) Highest from Employee)</a:t>
            </a:r>
            <a:endParaRPr lang="en-US"/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DDEB2F-D87F-E64D-FD68-04518768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84" y="4443413"/>
            <a:ext cx="7020232" cy="1264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9BC74-B8EE-AF11-0ACD-C9C2C8431766}"/>
              </a:ext>
            </a:extLst>
          </p:cNvPr>
          <p:cNvSpPr txBox="1"/>
          <p:nvPr/>
        </p:nvSpPr>
        <p:spPr>
          <a:xfrm>
            <a:off x="8182428" y="163286"/>
            <a:ext cx="3646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Start of Summary Queries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1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B5F5-CF4D-C797-FCE0-BF42C5A1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Count and Average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8FEA-5ED4-9D35-020D-5CBEFC9E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select count(*) from employee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Where eState = 'MA'</a:t>
            </a:r>
            <a:endParaRPr lang="en-US" sz="2000"/>
          </a:p>
          <a:p>
            <a:pPr>
              <a:buNone/>
            </a:pPr>
            <a:endParaRPr lang="en-US" sz="2000">
              <a:cs typeface="Calibri" panose="020F0502020204030204"/>
            </a:endParaRPr>
          </a:p>
          <a:p>
            <a:pPr>
              <a:buNone/>
            </a:pPr>
            <a:r>
              <a:rPr lang="en-US" sz="2000">
                <a:cs typeface="Calibri" panose="020F0502020204030204"/>
              </a:rPr>
              <a:t>select avg(salary) 'Average Salary'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from employee</a:t>
            </a:r>
            <a:endParaRPr lang="en-US" sz="2000"/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53551FF-6B33-B944-F16B-802EC7D9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68" y="817045"/>
            <a:ext cx="4206240" cy="2078376"/>
          </a:xfrm>
          <a:prstGeom prst="rect">
            <a:avLst/>
          </a:prstGeom>
        </p:spPr>
      </p:pic>
      <p:pic>
        <p:nvPicPr>
          <p:cNvPr id="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54AE2A-1256-D049-3AA7-3BF79BAE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168" y="4156908"/>
            <a:ext cx="4206240" cy="14519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2080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86C7DB6-7850-B98D-AD10-BB8AE7102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4" r="191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C15F99-3160-0301-85F6-36816C95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Subqueries</a:t>
            </a:r>
          </a:p>
        </p:txBody>
      </p:sp>
    </p:spTree>
    <p:extLst>
      <p:ext uri="{BB962C8B-B14F-4D97-AF65-F5344CB8AC3E}">
        <p14:creationId xmlns:p14="http://schemas.microsoft.com/office/powerpoint/2010/main" val="88939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6E27-E87C-BDFE-73D6-032CE3B0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Employee/Coach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59D291-B805-F63B-5B74-61E23950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INSERT into employee(</a:t>
            </a:r>
            <a:r>
              <a:rPr lang="en-US" err="1"/>
              <a:t>empFirst</a:t>
            </a:r>
            <a:r>
              <a:rPr lang="en-US"/>
              <a:t>, </a:t>
            </a:r>
            <a:r>
              <a:rPr lang="en-US" err="1"/>
              <a:t>empLast</a:t>
            </a:r>
            <a:r>
              <a:rPr lang="en-US"/>
              <a:t>, </a:t>
            </a:r>
            <a:r>
              <a:rPr lang="en-US" err="1"/>
              <a:t>joinDate</a:t>
            </a:r>
            <a:r>
              <a:rPr lang="en-US"/>
              <a:t>, </a:t>
            </a:r>
            <a:r>
              <a:rPr lang="en-US" err="1"/>
              <a:t>exitDate</a:t>
            </a:r>
            <a:r>
              <a:rPr lang="en-US"/>
              <a:t>, salary, </a:t>
            </a:r>
            <a:r>
              <a:rPr lang="en-US" err="1"/>
              <a:t>eAddress</a:t>
            </a:r>
            <a:r>
              <a:rPr lang="en-US"/>
              <a:t>, </a:t>
            </a:r>
            <a:r>
              <a:rPr lang="en-US" err="1"/>
              <a:t>eCity</a:t>
            </a:r>
            <a:r>
              <a:rPr lang="en-US"/>
              <a:t>, </a:t>
            </a:r>
            <a:r>
              <a:rPr lang="en-US" err="1"/>
              <a:t>eState</a:t>
            </a:r>
            <a:r>
              <a:rPr lang="en-US"/>
              <a:t>, </a:t>
            </a:r>
            <a:r>
              <a:rPr lang="en-US" err="1"/>
              <a:t>eZIP</a:t>
            </a:r>
            <a:r>
              <a:rPr lang="en-US"/>
              <a:t>, </a:t>
            </a:r>
            <a:r>
              <a:rPr lang="en-US" err="1"/>
              <a:t>deptID</a:t>
            </a:r>
            <a:r>
              <a:rPr lang="en-US"/>
              <a:t>, </a:t>
            </a:r>
            <a:r>
              <a:rPr lang="en-US" err="1"/>
              <a:t>reportsTo</a:t>
            </a:r>
            <a:r>
              <a:rPr lang="en-US"/>
              <a:t>, </a:t>
            </a:r>
            <a:r>
              <a:rPr lang="en-US" err="1"/>
              <a:t>buildingID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VALUES</a:t>
            </a:r>
          </a:p>
          <a:p>
            <a:pPr marL="0" indent="0">
              <a:buNone/>
            </a:pPr>
            <a:r>
              <a:rPr lang="en-US"/>
              <a:t>("</a:t>
            </a:r>
            <a:r>
              <a:rPr lang="en-US" err="1"/>
              <a:t>Daehee</a:t>
            </a:r>
            <a:r>
              <a:rPr lang="en-US"/>
              <a:t>", "Park", "2022-12-01", NULL, 125890, "1108 Smith St", "Providence", "RI", "02908", 4, 4, 2);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2136038-11E4-2233-429F-3F3AAF56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8" y="4961632"/>
            <a:ext cx="10510683" cy="12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02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5AEB-1786-6FBE-A741-A38C226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Team: Overwatch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6CA-140F-69C4-601E-7A6798181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update team set </a:t>
            </a:r>
            <a:r>
              <a:rPr lang="en-US" err="1"/>
              <a:t>teamName</a:t>
            </a:r>
            <a:r>
              <a:rPr lang="en-US"/>
              <a:t> = 'Bryant Storm', </a:t>
            </a:r>
          </a:p>
          <a:p>
            <a:pPr marL="0" indent="0">
              <a:buNone/>
            </a:pPr>
            <a:r>
              <a:rPr lang="en-US" err="1"/>
              <a:t>teamAbv</a:t>
            </a:r>
            <a:r>
              <a:rPr lang="en-US"/>
              <a:t> = 'BRS', </a:t>
            </a:r>
          </a:p>
          <a:p>
            <a:pPr marL="0" indent="0">
              <a:buNone/>
            </a:pPr>
            <a:r>
              <a:rPr lang="en-US" err="1"/>
              <a:t>begDate</a:t>
            </a:r>
            <a:r>
              <a:rPr lang="en-US"/>
              <a:t> = '2022-12-01' </a:t>
            </a:r>
          </a:p>
          <a:p>
            <a:pPr marL="0" indent="0">
              <a:buNone/>
            </a:pPr>
            <a:r>
              <a:rPr lang="en-US"/>
              <a:t>where </a:t>
            </a:r>
            <a:r>
              <a:rPr lang="en-US" err="1"/>
              <a:t>leagueID</a:t>
            </a:r>
            <a:r>
              <a:rPr lang="en-US"/>
              <a:t> = 2;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4018FE-FC42-BDCE-9DCE-067D2469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52" y="4542381"/>
            <a:ext cx="7180006" cy="12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3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9574-53F6-24FE-4C57-BC2F8032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into Coach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1CF6A-ABAC-C60E-9482-D958E2A64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INSERT INTO Coach(</a:t>
            </a:r>
            <a:r>
              <a:rPr lang="en-US" err="1"/>
              <a:t>coachTag</a:t>
            </a:r>
            <a:r>
              <a:rPr lang="en-US"/>
              <a:t>, </a:t>
            </a:r>
            <a:r>
              <a:rPr lang="en-US" err="1"/>
              <a:t>employeeID</a:t>
            </a:r>
            <a:r>
              <a:rPr lang="en-US"/>
              <a:t>, </a:t>
            </a:r>
            <a:r>
              <a:rPr lang="en-US" err="1"/>
              <a:t>teamID</a:t>
            </a:r>
            <a:r>
              <a:rPr lang="en-US"/>
              <a:t>) VALUES</a:t>
            </a:r>
          </a:p>
          <a:p>
            <a:pPr marL="0" indent="0">
              <a:buNone/>
            </a:pPr>
            <a:r>
              <a:rPr lang="en-US"/>
              <a:t>("Crusty", 51, 2);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80CCCD-E4B2-EE73-3239-04D1B158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948" y="4002251"/>
            <a:ext cx="5914103" cy="15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E2A3-58B1-4A9B-0434-F8C3AAA5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>
                <a:ea typeface="+mj-lt"/>
                <a:cs typeface="+mj-lt"/>
              </a:rPr>
              <a:t>Why We Chose to do </a:t>
            </a:r>
            <a:br>
              <a:rPr lang="en-US" sz="4100">
                <a:ea typeface="+mj-lt"/>
                <a:cs typeface="+mj-lt"/>
              </a:rPr>
            </a:br>
            <a:r>
              <a:rPr lang="en-US" sz="4100">
                <a:ea typeface="+mj-lt"/>
                <a:cs typeface="+mj-lt"/>
              </a:rPr>
              <a:t>an e-Sports Organization</a:t>
            </a:r>
            <a:endParaRPr lang="en-US" sz="41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5604-A7D3-FA84-DE6A-8A8C53A0E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455521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As a five-person group, we chose to use a more complex model for our organization.</a:t>
            </a:r>
          </a:p>
          <a:p>
            <a:pPr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Since most of us are familiar with e-sports, we have a good understanding of the model.</a:t>
            </a:r>
          </a:p>
          <a:p>
            <a:pPr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Four of us are active members of the Bryant eSports club.</a:t>
            </a:r>
          </a:p>
          <a:p>
            <a:pPr>
              <a:spcBef>
                <a:spcPts val="0"/>
              </a:spcBef>
            </a:pPr>
            <a:endParaRPr lang="en-US" sz="2000">
              <a:cs typeface="Calibri"/>
            </a:endParaRPr>
          </a:p>
          <a:p>
            <a:pPr>
              <a:spcBef>
                <a:spcPts val="0"/>
              </a:spcBef>
            </a:pPr>
            <a:r>
              <a:rPr lang="en-US" sz="2000">
                <a:cs typeface="Calibri"/>
              </a:rPr>
              <a:t>Of that four, three are members of the club's E-Board.</a:t>
            </a:r>
          </a:p>
          <a:p>
            <a:pPr>
              <a:spcBef>
                <a:spcPts val="0"/>
              </a:spcBef>
            </a:pPr>
            <a:endParaRPr lang="en-US" sz="2000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>
              <a:cs typeface="Calibri"/>
            </a:endParaRPr>
          </a:p>
          <a:p>
            <a:pPr>
              <a:spcBef>
                <a:spcPts val="0"/>
              </a:spcBef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 descr="Gadgets on a desk">
            <a:extLst>
              <a:ext uri="{FF2B5EF4-FFF2-40B4-BE49-F238E27FC236}">
                <a16:creationId xmlns:a16="http://schemas.microsoft.com/office/drawing/2014/main" id="{A9947CC9-9D5A-5464-978E-C05AD0A90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5" r="3984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824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of a viewing telescope with a city on its background">
            <a:extLst>
              <a:ext uri="{FF2B5EF4-FFF2-40B4-BE49-F238E27FC236}">
                <a16:creationId xmlns:a16="http://schemas.microsoft.com/office/drawing/2014/main" id="{6A07E67D-AD03-3B52-4014-14F45BF0A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521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8741E-9DAE-6BE7-74AB-4B86109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048740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F22F-1489-F3CA-B545-42591899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Finance Department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F75A-DF03-6491-9B20-C3D2F63BC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2" y="499819"/>
            <a:ext cx="11042230" cy="679575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 sz="1600">
                <a:ea typeface="+mn-lt"/>
                <a:cs typeface="+mn-lt"/>
              </a:rPr>
              <a:t>CREATE VIEW </a:t>
            </a:r>
            <a:r>
              <a:rPr lang="en-US" sz="1600" err="1">
                <a:ea typeface="+mn-lt"/>
                <a:cs typeface="+mn-lt"/>
              </a:rPr>
              <a:t>vw_financeDept</a:t>
            </a:r>
            <a:r>
              <a:rPr lang="en-US" sz="1600">
                <a:ea typeface="+mn-lt"/>
                <a:cs typeface="+mn-lt"/>
              </a:rPr>
              <a:t> AS 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SELECT </a:t>
            </a:r>
            <a:r>
              <a:rPr lang="en-US" sz="1600" err="1">
                <a:ea typeface="+mn-lt"/>
                <a:cs typeface="+mn-lt"/>
              </a:rPr>
              <a:t>e.empFirst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e.empLast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e.salary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e.deptID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e.joinDate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e.eState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e.eZip</a:t>
            </a:r>
            <a:r>
              <a:rPr lang="en-US" sz="1600">
                <a:ea typeface="+mn-lt"/>
                <a:cs typeface="+mn-lt"/>
              </a:rPr>
              <a:t>,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</a:t>
            </a:r>
            <a:r>
              <a:rPr lang="en-US" sz="1600" err="1">
                <a:ea typeface="+mn-lt"/>
                <a:cs typeface="+mn-lt"/>
              </a:rPr>
              <a:t>d.deptName</a:t>
            </a:r>
            <a:r>
              <a:rPr lang="en-US" sz="1600">
                <a:ea typeface="+mn-lt"/>
                <a:cs typeface="+mn-lt"/>
              </a:rPr>
              <a:t>,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</a:t>
            </a:r>
            <a:r>
              <a:rPr lang="en-US" sz="1600" err="1">
                <a:ea typeface="+mn-lt"/>
                <a:cs typeface="+mn-lt"/>
              </a:rPr>
              <a:t>p.contractCost</a:t>
            </a:r>
            <a:endParaRPr lang="en-US" sz="1600">
              <a:ea typeface="+mn-lt"/>
              <a:cs typeface="+mn-lt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FROM employee e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JOIN department d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ON </a:t>
            </a:r>
            <a:r>
              <a:rPr lang="en-US" sz="1600" err="1">
                <a:ea typeface="+mn-lt"/>
                <a:cs typeface="+mn-lt"/>
              </a:rPr>
              <a:t>e.deptID</a:t>
            </a:r>
            <a:r>
              <a:rPr lang="en-US" sz="1600">
                <a:ea typeface="+mn-lt"/>
                <a:cs typeface="+mn-lt"/>
              </a:rPr>
              <a:t> = </a:t>
            </a:r>
            <a:r>
              <a:rPr lang="en-US" sz="1600" err="1">
                <a:ea typeface="+mn-lt"/>
                <a:cs typeface="+mn-lt"/>
              </a:rPr>
              <a:t>d.deptID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LEFT JOIN player p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ON </a:t>
            </a:r>
            <a:r>
              <a:rPr lang="en-US" sz="1600" err="1">
                <a:ea typeface="+mn-lt"/>
                <a:cs typeface="+mn-lt"/>
              </a:rPr>
              <a:t>e.employeeID</a:t>
            </a:r>
            <a:r>
              <a:rPr lang="en-US" sz="1600">
                <a:ea typeface="+mn-lt"/>
                <a:cs typeface="+mn-lt"/>
              </a:rPr>
              <a:t> = </a:t>
            </a:r>
            <a:r>
              <a:rPr lang="en-US" sz="1600" err="1">
                <a:ea typeface="+mn-lt"/>
                <a:cs typeface="+mn-lt"/>
              </a:rPr>
              <a:t>p.employeeID</a:t>
            </a:r>
            <a:r>
              <a:rPr lang="en-US" sz="1600">
                <a:ea typeface="+mn-lt"/>
                <a:cs typeface="+mn-lt"/>
              </a:rPr>
              <a:t>;</a:t>
            </a:r>
            <a:endParaRPr lang="en-US" sz="1600">
              <a:cs typeface="Calibri"/>
            </a:endParaRPr>
          </a:p>
          <a:p>
            <a:pPr marL="0" indent="0">
              <a:buNone/>
            </a:pPr>
            <a:br>
              <a:rPr lang="en-US" sz="1600"/>
            </a:br>
            <a:r>
              <a:rPr lang="en-US" sz="1600">
                <a:ea typeface="+mn-lt"/>
                <a:cs typeface="+mn-lt"/>
              </a:rPr>
              <a:t>SELECT </a:t>
            </a:r>
            <a:r>
              <a:rPr lang="en-US" sz="1600" err="1">
                <a:ea typeface="+mn-lt"/>
                <a:cs typeface="+mn-lt"/>
              </a:rPr>
              <a:t>empFirst</a:t>
            </a:r>
            <a:r>
              <a:rPr lang="en-US" sz="1600">
                <a:ea typeface="+mn-lt"/>
                <a:cs typeface="+mn-lt"/>
              </a:rPr>
              <a:t> 'Emp First', </a:t>
            </a:r>
            <a:r>
              <a:rPr lang="en-US" sz="1600" err="1">
                <a:ea typeface="+mn-lt"/>
                <a:cs typeface="+mn-lt"/>
              </a:rPr>
              <a:t>empLast</a:t>
            </a:r>
            <a:r>
              <a:rPr lang="en-US" sz="1600">
                <a:ea typeface="+mn-lt"/>
                <a:cs typeface="+mn-lt"/>
              </a:rPr>
              <a:t> 'Emp Last', </a:t>
            </a:r>
            <a:r>
              <a:rPr lang="en-US" sz="1600" err="1">
                <a:ea typeface="+mn-lt"/>
                <a:cs typeface="+mn-lt"/>
              </a:rPr>
              <a:t>eState</a:t>
            </a:r>
            <a:r>
              <a:rPr lang="en-US" sz="1600">
                <a:ea typeface="+mn-lt"/>
                <a:cs typeface="+mn-lt"/>
              </a:rPr>
              <a:t> 'State', </a:t>
            </a:r>
            <a:r>
              <a:rPr lang="en-US" sz="1600" err="1">
                <a:ea typeface="+mn-lt"/>
                <a:cs typeface="+mn-lt"/>
              </a:rPr>
              <a:t>eZip</a:t>
            </a:r>
            <a:r>
              <a:rPr lang="en-US" sz="1600">
                <a:ea typeface="+mn-lt"/>
                <a:cs typeface="+mn-lt"/>
              </a:rPr>
              <a:t> 'Zip', </a:t>
            </a:r>
            <a:r>
              <a:rPr lang="en-US" sz="1600" err="1">
                <a:ea typeface="+mn-lt"/>
                <a:cs typeface="+mn-lt"/>
              </a:rPr>
              <a:t>deptName</a:t>
            </a:r>
            <a:r>
              <a:rPr lang="en-US" sz="1600">
                <a:ea typeface="+mn-lt"/>
                <a:cs typeface="+mn-lt"/>
              </a:rPr>
              <a:t> 'Dept Name', salary 'Salary', </a:t>
            </a:r>
            <a:r>
              <a:rPr lang="en-US" sz="1600" err="1">
                <a:ea typeface="+mn-lt"/>
                <a:cs typeface="+mn-lt"/>
              </a:rPr>
              <a:t>contractCost</a:t>
            </a:r>
            <a:r>
              <a:rPr lang="en-US" sz="1600">
                <a:ea typeface="+mn-lt"/>
                <a:cs typeface="+mn-lt"/>
              </a:rPr>
              <a:t> 'Contract Cost'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FROM </a:t>
            </a:r>
            <a:r>
              <a:rPr lang="en-US" sz="1600" err="1">
                <a:ea typeface="+mn-lt"/>
                <a:cs typeface="+mn-lt"/>
              </a:rPr>
              <a:t>vw_financeDept</a:t>
            </a:r>
            <a:endParaRPr lang="en-US" sz="1600" err="1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ORDER BY empLast;</a:t>
            </a:r>
            <a:endParaRPr lang="en-US" sz="1600">
              <a:cs typeface="Calibri"/>
            </a:endParaRPr>
          </a:p>
          <a:p>
            <a:pPr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r>
              <a:rPr lang="en-US" sz="1600">
                <a:cs typeface="Calibri"/>
              </a:rPr>
              <a:t>SELECT </a:t>
            </a:r>
            <a:r>
              <a:rPr lang="en-US" sz="1600" err="1">
                <a:cs typeface="Calibri"/>
              </a:rPr>
              <a:t>empFirst</a:t>
            </a:r>
            <a:r>
              <a:rPr lang="en-US" sz="1600">
                <a:cs typeface="Calibri"/>
              </a:rPr>
              <a:t> 'Emp First', </a:t>
            </a:r>
            <a:r>
              <a:rPr lang="en-US" sz="1600" err="1">
                <a:cs typeface="Calibri"/>
              </a:rPr>
              <a:t>empLast</a:t>
            </a:r>
            <a:r>
              <a:rPr lang="en-US" sz="1600">
                <a:cs typeface="Calibri"/>
              </a:rPr>
              <a:t> 'Emp Last', </a:t>
            </a:r>
            <a:r>
              <a:rPr lang="en-US" sz="1600" err="1">
                <a:cs typeface="Calibri"/>
              </a:rPr>
              <a:t>eState</a:t>
            </a:r>
            <a:r>
              <a:rPr lang="en-US" sz="1600">
                <a:cs typeface="Calibri"/>
              </a:rPr>
              <a:t> 'State', </a:t>
            </a:r>
            <a:r>
              <a:rPr lang="en-US" sz="1600" err="1">
                <a:cs typeface="Calibri"/>
              </a:rPr>
              <a:t>eZip</a:t>
            </a:r>
            <a:r>
              <a:rPr lang="en-US" sz="1600">
                <a:cs typeface="Calibri"/>
              </a:rPr>
              <a:t> 'Zip', </a:t>
            </a:r>
            <a:r>
              <a:rPr lang="en-US" sz="1600" err="1">
                <a:cs typeface="Calibri"/>
              </a:rPr>
              <a:t>deptName</a:t>
            </a:r>
            <a:r>
              <a:rPr lang="en-US" sz="1600">
                <a:cs typeface="Calibri"/>
              </a:rPr>
              <a:t> 'Dept Name', salary 'Salary', </a:t>
            </a:r>
            <a:r>
              <a:rPr lang="en-US" sz="1600" err="1">
                <a:cs typeface="Calibri"/>
              </a:rPr>
              <a:t>contractCost</a:t>
            </a:r>
            <a:r>
              <a:rPr lang="en-US" sz="1600">
                <a:cs typeface="Calibri"/>
              </a:rPr>
              <a:t> 'Contract Cost'</a:t>
            </a:r>
            <a:endParaRPr lang="en-US" sz="1600">
              <a:ea typeface="+mn-lt"/>
              <a:cs typeface="+mn-lt"/>
            </a:endParaRPr>
          </a:p>
          <a:p>
            <a:pPr>
              <a:buNone/>
            </a:pPr>
            <a:r>
              <a:rPr lang="en-US" sz="1600">
                <a:cs typeface="Calibri"/>
              </a:rPr>
              <a:t>FROM </a:t>
            </a:r>
            <a:r>
              <a:rPr lang="en-US" sz="1600" err="1">
                <a:cs typeface="Calibri"/>
              </a:rPr>
              <a:t>vw_financeDept</a:t>
            </a:r>
            <a:endParaRPr lang="en-US" sz="1600" err="1">
              <a:ea typeface="+mn-lt"/>
              <a:cs typeface="+mn-lt"/>
            </a:endParaRPr>
          </a:p>
          <a:p>
            <a:pPr>
              <a:buNone/>
            </a:pPr>
            <a:r>
              <a:rPr lang="en-US" sz="1600">
                <a:cs typeface="Calibri"/>
              </a:rPr>
              <a:t>ORDER BY salary desc;</a:t>
            </a:r>
            <a:endParaRPr lang="en-US" sz="1600">
              <a:ea typeface="+mn-lt"/>
              <a:cs typeface="+mn-lt"/>
            </a:endParaRPr>
          </a:p>
          <a:p>
            <a:pPr>
              <a:buNone/>
            </a:pPr>
            <a:endParaRPr lang="en-US" sz="1600">
              <a:ea typeface="+mn-lt"/>
              <a:cs typeface="+mn-lt"/>
            </a:endParaRPr>
          </a:p>
          <a:p>
            <a:pPr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br>
              <a:rPr lang="en-US" sz="1100"/>
            </a:b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7503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D26C-3065-D89F-BBB1-5D44FFAA4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798"/>
            <a:ext cx="10515600" cy="61249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CREATE VIEW </a:t>
            </a:r>
            <a:r>
              <a:rPr lang="en-US" sz="2000" err="1">
                <a:ea typeface="+mn-lt"/>
                <a:cs typeface="+mn-lt"/>
              </a:rPr>
              <a:t>vw_LoLCoach</a:t>
            </a:r>
            <a:r>
              <a:rPr lang="en-US" sz="2000">
                <a:ea typeface="+mn-lt"/>
                <a:cs typeface="+mn-lt"/>
              </a:rPr>
              <a:t> AS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SELECT </a:t>
            </a:r>
            <a:r>
              <a:rPr lang="en-US" sz="2000" err="1">
                <a:ea typeface="+mn-lt"/>
                <a:cs typeface="+mn-lt"/>
              </a:rPr>
              <a:t>e.employeeID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e.empFirst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e.empLast</a:t>
            </a:r>
            <a:r>
              <a:rPr lang="en-US" sz="2000">
                <a:ea typeface="+mn-lt"/>
                <a:cs typeface="+mn-lt"/>
              </a:rPr>
              <a:t>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</a:t>
            </a:r>
            <a:r>
              <a:rPr lang="en-US" sz="2000" err="1">
                <a:ea typeface="+mn-lt"/>
                <a:cs typeface="+mn-lt"/>
              </a:rPr>
              <a:t>p.playerTag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p.contractStart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p.contractEnd</a:t>
            </a:r>
            <a:r>
              <a:rPr lang="en-US" sz="2000">
                <a:ea typeface="+mn-lt"/>
                <a:cs typeface="+mn-lt"/>
              </a:rPr>
              <a:t>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</a:t>
            </a:r>
            <a:r>
              <a:rPr lang="en-US" sz="2000" err="1">
                <a:ea typeface="+mn-lt"/>
                <a:cs typeface="+mn-lt"/>
              </a:rPr>
              <a:t>t.teamID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t.teamName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t.teamAbv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t.begDate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t.endDate</a:t>
            </a:r>
            <a:r>
              <a:rPr lang="en-US" sz="2000">
                <a:ea typeface="+mn-lt"/>
                <a:cs typeface="+mn-lt"/>
              </a:rPr>
              <a:t>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 err="1">
                <a:ea typeface="+mn-lt"/>
                <a:cs typeface="+mn-lt"/>
              </a:rPr>
              <a:t>v.gameID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v.gameName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v.gameDesc</a:t>
            </a:r>
            <a:r>
              <a:rPr lang="en-US" sz="2000">
                <a:ea typeface="+mn-lt"/>
                <a:cs typeface="+mn-lt"/>
              </a:rPr>
              <a:t>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</a:t>
            </a:r>
            <a:r>
              <a:rPr lang="en-US" sz="2000" err="1">
                <a:ea typeface="+mn-lt"/>
                <a:cs typeface="+mn-lt"/>
              </a:rPr>
              <a:t>l.leagueID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l.leagueName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l.leagueAbv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FROM employee e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RIGHT JOIN player p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ON </a:t>
            </a:r>
            <a:r>
              <a:rPr lang="en-US" sz="2000" err="1">
                <a:ea typeface="+mn-lt"/>
                <a:cs typeface="+mn-lt"/>
              </a:rPr>
              <a:t>e.employeeID</a:t>
            </a:r>
            <a:r>
              <a:rPr lang="en-US" sz="2000">
                <a:ea typeface="+mn-lt"/>
                <a:cs typeface="+mn-lt"/>
              </a:rPr>
              <a:t> = </a:t>
            </a:r>
            <a:r>
              <a:rPr lang="en-US" sz="2000" err="1">
                <a:ea typeface="+mn-lt"/>
                <a:cs typeface="+mn-lt"/>
              </a:rPr>
              <a:t>p.employeeID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LEFT JOIN team t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ON </a:t>
            </a:r>
            <a:r>
              <a:rPr lang="en-US" sz="2000" err="1">
                <a:ea typeface="+mn-lt"/>
                <a:cs typeface="+mn-lt"/>
              </a:rPr>
              <a:t>p.teamID</a:t>
            </a:r>
            <a:r>
              <a:rPr lang="en-US" sz="2000">
                <a:ea typeface="+mn-lt"/>
                <a:cs typeface="+mn-lt"/>
              </a:rPr>
              <a:t> = </a:t>
            </a:r>
            <a:r>
              <a:rPr lang="en-US" sz="2000" err="1">
                <a:ea typeface="+mn-lt"/>
                <a:cs typeface="+mn-lt"/>
              </a:rPr>
              <a:t>t.teamID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RIGHT JOIN league l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ON </a:t>
            </a:r>
            <a:r>
              <a:rPr lang="en-US" sz="2000" err="1">
                <a:ea typeface="+mn-lt"/>
                <a:cs typeface="+mn-lt"/>
              </a:rPr>
              <a:t>t.leagueID</a:t>
            </a:r>
            <a:r>
              <a:rPr lang="en-US" sz="2000">
                <a:ea typeface="+mn-lt"/>
                <a:cs typeface="+mn-lt"/>
              </a:rPr>
              <a:t> = </a:t>
            </a:r>
            <a:r>
              <a:rPr lang="en-US" sz="2000" err="1">
                <a:ea typeface="+mn-lt"/>
                <a:cs typeface="+mn-lt"/>
              </a:rPr>
              <a:t>l.leagueID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JOIN </a:t>
            </a:r>
            <a:r>
              <a:rPr lang="en-US" sz="2000" err="1">
                <a:ea typeface="+mn-lt"/>
                <a:cs typeface="+mn-lt"/>
              </a:rPr>
              <a:t>video_game</a:t>
            </a:r>
            <a:r>
              <a:rPr lang="en-US" sz="2000">
                <a:ea typeface="+mn-lt"/>
                <a:cs typeface="+mn-lt"/>
              </a:rPr>
              <a:t> v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ON </a:t>
            </a:r>
            <a:r>
              <a:rPr lang="en-US" sz="2000" err="1">
                <a:ea typeface="+mn-lt"/>
                <a:cs typeface="+mn-lt"/>
              </a:rPr>
              <a:t>l.gameID</a:t>
            </a:r>
            <a:r>
              <a:rPr lang="en-US" sz="2000">
                <a:ea typeface="+mn-lt"/>
                <a:cs typeface="+mn-lt"/>
              </a:rPr>
              <a:t> = </a:t>
            </a:r>
            <a:r>
              <a:rPr lang="en-US" sz="2000" err="1">
                <a:ea typeface="+mn-lt"/>
                <a:cs typeface="+mn-lt"/>
              </a:rPr>
              <a:t>v.gameID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WHERE </a:t>
            </a:r>
            <a:r>
              <a:rPr lang="en-US" sz="2000" err="1">
                <a:ea typeface="+mn-lt"/>
                <a:cs typeface="+mn-lt"/>
              </a:rPr>
              <a:t>v.gameID</a:t>
            </a:r>
            <a:r>
              <a:rPr lang="en-US" sz="2000">
                <a:ea typeface="+mn-lt"/>
                <a:cs typeface="+mn-lt"/>
              </a:rPr>
              <a:t> = 2;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br>
              <a:rPr lang="en-US"/>
            </a:b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1936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D161-FB5E-EF40-D0FC-EED93F41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Walshyz</a:t>
            </a:r>
            <a:r>
              <a:rPr lang="en-US">
                <a:cs typeface="Calibri Light"/>
              </a:rPr>
              <a:t> can only see </a:t>
            </a:r>
            <a:r>
              <a:rPr lang="en-US" err="1">
                <a:cs typeface="Calibri Light"/>
              </a:rPr>
              <a:t>LoL</a:t>
            </a:r>
            <a:r>
              <a:rPr lang="en-US">
                <a:cs typeface="Calibri Light"/>
              </a:rPr>
              <a:t> team information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FAA58-1513-473C-EBA5-79A9F630E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7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employeeID</a:t>
            </a:r>
            <a:r>
              <a:rPr lang="en-US">
                <a:ea typeface="+mn-lt"/>
                <a:cs typeface="+mn-lt"/>
              </a:rPr>
              <a:t> 'Emp ID', </a:t>
            </a:r>
            <a:r>
              <a:rPr lang="en-US" err="1">
                <a:ea typeface="+mn-lt"/>
                <a:cs typeface="+mn-lt"/>
              </a:rPr>
              <a:t>empFirst</a:t>
            </a:r>
            <a:r>
              <a:rPr lang="en-US">
                <a:ea typeface="+mn-lt"/>
                <a:cs typeface="+mn-lt"/>
              </a:rPr>
              <a:t> 'Emp First',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 'Emp Last',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playerTag AS 'Player IGN', contractStart 'Contract Start Date', contractEnd 'Contract End Date',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teamName 'Team Name', teamAbv 'Team Abv', begDate 'Team Beg Date', endDate 'Team End Date',</a:t>
            </a:r>
            <a:endParaRPr lang="en-US"/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gameName</a:t>
            </a:r>
            <a:r>
              <a:rPr lang="en-US">
                <a:ea typeface="+mn-lt"/>
                <a:cs typeface="+mn-lt"/>
              </a:rPr>
              <a:t> 'Game Name',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leagueName 'League Name', leagueAbv 'League Abv'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FROM </a:t>
            </a:r>
            <a:r>
              <a:rPr lang="en-US" err="1">
                <a:ea typeface="+mn-lt"/>
                <a:cs typeface="+mn-lt"/>
              </a:rPr>
              <a:t>vw_LoLCoach</a:t>
            </a:r>
            <a:endParaRPr lang="en-US" err="1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ORDER BY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;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9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4534-C8CA-80F5-C705-F68FBBFE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Walshyz</a:t>
            </a:r>
            <a:r>
              <a:rPr lang="en-US">
                <a:cs typeface="Calibri Light"/>
              </a:rPr>
              <a:t> cannot see R6 team information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EABC-A95E-E00A-9202-2A44935D3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74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employeeID</a:t>
            </a:r>
            <a:r>
              <a:rPr lang="en-US">
                <a:ea typeface="+mn-lt"/>
                <a:cs typeface="+mn-lt"/>
              </a:rPr>
              <a:t> 'Emp ID', </a:t>
            </a:r>
            <a:r>
              <a:rPr lang="en-US" err="1">
                <a:ea typeface="+mn-lt"/>
                <a:cs typeface="+mn-lt"/>
              </a:rPr>
              <a:t>empFirst</a:t>
            </a:r>
            <a:r>
              <a:rPr lang="en-US">
                <a:ea typeface="+mn-lt"/>
                <a:cs typeface="+mn-lt"/>
              </a:rPr>
              <a:t> 'Emp First',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 'Emp Last',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</a:t>
            </a:r>
            <a:r>
              <a:rPr lang="en-US" err="1">
                <a:ea typeface="+mn-lt"/>
                <a:cs typeface="+mn-lt"/>
              </a:rPr>
              <a:t>playerTag</a:t>
            </a:r>
            <a:r>
              <a:rPr lang="en-US">
                <a:ea typeface="+mn-lt"/>
                <a:cs typeface="+mn-lt"/>
              </a:rPr>
              <a:t> AS 'Player IGN', </a:t>
            </a:r>
            <a:r>
              <a:rPr lang="en-US" err="1">
                <a:ea typeface="+mn-lt"/>
                <a:cs typeface="+mn-lt"/>
              </a:rPr>
              <a:t>contractStart</a:t>
            </a:r>
            <a:r>
              <a:rPr lang="en-US">
                <a:ea typeface="+mn-lt"/>
                <a:cs typeface="+mn-lt"/>
              </a:rPr>
              <a:t> 'Contract Start Date', </a:t>
            </a:r>
            <a:r>
              <a:rPr lang="en-US" err="1">
                <a:ea typeface="+mn-lt"/>
                <a:cs typeface="+mn-lt"/>
              </a:rPr>
              <a:t>contractEnd</a:t>
            </a:r>
            <a:r>
              <a:rPr lang="en-US">
                <a:ea typeface="+mn-lt"/>
                <a:cs typeface="+mn-lt"/>
              </a:rPr>
              <a:t> 'Contract End Date',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</a:t>
            </a:r>
            <a:r>
              <a:rPr lang="en-US" err="1">
                <a:ea typeface="+mn-lt"/>
                <a:cs typeface="+mn-lt"/>
              </a:rPr>
              <a:t>teamName</a:t>
            </a:r>
            <a:r>
              <a:rPr lang="en-US">
                <a:ea typeface="+mn-lt"/>
                <a:cs typeface="+mn-lt"/>
              </a:rPr>
              <a:t> 'Team Name', </a:t>
            </a:r>
            <a:r>
              <a:rPr lang="en-US" err="1">
                <a:ea typeface="+mn-lt"/>
                <a:cs typeface="+mn-lt"/>
              </a:rPr>
              <a:t>teamAbv</a:t>
            </a:r>
            <a:r>
              <a:rPr lang="en-US">
                <a:ea typeface="+mn-lt"/>
                <a:cs typeface="+mn-lt"/>
              </a:rPr>
              <a:t> 'Team Abv', </a:t>
            </a:r>
            <a:r>
              <a:rPr lang="en-US" err="1">
                <a:ea typeface="+mn-lt"/>
                <a:cs typeface="+mn-lt"/>
              </a:rPr>
              <a:t>begDate</a:t>
            </a:r>
            <a:r>
              <a:rPr lang="en-US">
                <a:ea typeface="+mn-lt"/>
                <a:cs typeface="+mn-lt"/>
              </a:rPr>
              <a:t> 'Team Beg Date', </a:t>
            </a:r>
            <a:r>
              <a:rPr lang="en-US" err="1">
                <a:ea typeface="+mn-lt"/>
                <a:cs typeface="+mn-lt"/>
              </a:rPr>
              <a:t>endDate</a:t>
            </a:r>
            <a:r>
              <a:rPr lang="en-US">
                <a:ea typeface="+mn-lt"/>
                <a:cs typeface="+mn-lt"/>
              </a:rPr>
              <a:t> 'Team End Date',</a:t>
            </a:r>
            <a:endParaRPr lang="en-US"/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gameName</a:t>
            </a:r>
            <a:r>
              <a:rPr lang="en-US">
                <a:ea typeface="+mn-lt"/>
                <a:cs typeface="+mn-lt"/>
              </a:rPr>
              <a:t> 'Game Name',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</a:t>
            </a:r>
            <a:r>
              <a:rPr lang="en-US" err="1">
                <a:ea typeface="+mn-lt"/>
                <a:cs typeface="+mn-lt"/>
              </a:rPr>
              <a:t>leagueName</a:t>
            </a:r>
            <a:r>
              <a:rPr lang="en-US">
                <a:ea typeface="+mn-lt"/>
                <a:cs typeface="+mn-lt"/>
              </a:rPr>
              <a:t> 'League Name', </a:t>
            </a:r>
            <a:r>
              <a:rPr lang="en-US" err="1">
                <a:ea typeface="+mn-lt"/>
                <a:cs typeface="+mn-lt"/>
              </a:rPr>
              <a:t>leagueAbv</a:t>
            </a:r>
            <a:r>
              <a:rPr lang="en-US">
                <a:ea typeface="+mn-lt"/>
                <a:cs typeface="+mn-lt"/>
              </a:rPr>
              <a:t> 'League Abv'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FROM </a:t>
            </a:r>
            <a:r>
              <a:rPr lang="en-US" err="1">
                <a:ea typeface="+mn-lt"/>
                <a:cs typeface="+mn-lt"/>
              </a:rPr>
              <a:t>vw_LoLCoach</a:t>
            </a:r>
            <a:endParaRPr lang="en-US" err="1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WHERE </a:t>
            </a:r>
            <a:r>
              <a:rPr lang="en-US" err="1">
                <a:ea typeface="+mn-lt"/>
                <a:cs typeface="+mn-lt"/>
              </a:rPr>
              <a:t>gameID</a:t>
            </a:r>
            <a:r>
              <a:rPr lang="en-US">
                <a:ea typeface="+mn-lt"/>
                <a:cs typeface="+mn-lt"/>
              </a:rPr>
              <a:t> = 4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ORDER BY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;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5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69C0-D292-AA8E-A8A7-7D9B8933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Walshyz</a:t>
            </a:r>
            <a:r>
              <a:rPr lang="en-US">
                <a:cs typeface="Calibri Light"/>
              </a:rPr>
              <a:t> cannot see outside of </a:t>
            </a:r>
            <a:r>
              <a:rPr lang="en-US" err="1">
                <a:cs typeface="Calibri Light"/>
              </a:rPr>
              <a:t>LoL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E18D-DB6E-135E-D17C-F3BFB3D9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488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 employeeID 'Emp ID', empFirst 'Emp First', empLast 'Emp Last',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playerTag AS 'Player IGN', contractStart 'Contract Start Date', contractEnd 'Contract End Date',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teamName 'Team Name', teamAbv 'Team Abv', begDate 'Team Beg Date', endDate 'Team End Date',</a:t>
            </a:r>
            <a:endParaRPr lang="en-US"/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gameName</a:t>
            </a:r>
            <a:r>
              <a:rPr lang="en-US">
                <a:ea typeface="+mn-lt"/>
                <a:cs typeface="+mn-lt"/>
              </a:rPr>
              <a:t> 'Game Name',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leagueName 'League Name', leagueAbv 'League Abv'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FROM </a:t>
            </a:r>
            <a:r>
              <a:rPr lang="en-US" err="1">
                <a:ea typeface="+mn-lt"/>
                <a:cs typeface="+mn-lt"/>
              </a:rPr>
              <a:t>vw_LoLCoach</a:t>
            </a:r>
            <a:endParaRPr lang="en-US" err="1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WHERE empLast = ‘Gallagher’;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9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BBB5ECE-25A1-A511-D1E0-4D2657D0C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98" b="29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D08E6-007E-EFDF-58C8-6B737C9E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302" y="4482087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Workbench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FDACB-E844-6B4F-622C-C62E8B4CB1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endParaRPr lang="en-US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563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E8EE68E-19E8-1653-FE8E-3756233D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63" y="101827"/>
            <a:ext cx="7772400" cy="66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6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562C-E4A6-3D71-2C99-D1BA2B26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In-Depth Workbench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EF10-C4A7-1047-096B-57222BBB6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251494"/>
            <a:ext cx="3505494" cy="40010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Covers employees and the e-sports segment of our business</a:t>
            </a:r>
          </a:p>
          <a:p>
            <a:r>
              <a:rPr lang="en-US" sz="2000">
                <a:ea typeface="Calibri"/>
                <a:cs typeface="Calibri"/>
              </a:rPr>
              <a:t>Assignments departments to employees</a:t>
            </a:r>
          </a:p>
          <a:p>
            <a:r>
              <a:rPr lang="en-US" sz="2000">
                <a:ea typeface="Calibri"/>
                <a:cs typeface="Calibri"/>
              </a:rPr>
              <a:t>Defines select employees into players and coaches</a:t>
            </a:r>
            <a:endParaRPr lang="en-US"/>
          </a:p>
          <a:p>
            <a:r>
              <a:rPr lang="en-US" sz="2000">
                <a:ea typeface="Calibri"/>
                <a:cs typeface="Calibri"/>
              </a:rPr>
              <a:t>Connects players/coaches into teams</a:t>
            </a:r>
          </a:p>
          <a:p>
            <a:r>
              <a:rPr lang="en-US" sz="2000">
                <a:ea typeface="Calibri"/>
                <a:cs typeface="Calibri"/>
              </a:rPr>
              <a:t>Video games and professional leagues are connected to teams</a:t>
            </a: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439CB6B-2B98-0DEC-685F-9E24E1FA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48" y="807593"/>
            <a:ext cx="412615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128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E779-80F4-8663-F026-5808295EB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/>
              <a:t>In-Depth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A15-0045-D323-56E8-EAD27331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Covers employees and the social media side of our business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>
                <a:ea typeface="Calibri"/>
                <a:cs typeface="Calibri"/>
              </a:rPr>
              <a:t>Assigns specific contracted employees to content creator</a:t>
            </a:r>
          </a:p>
          <a:p>
            <a:r>
              <a:rPr lang="en-US" sz="2200">
                <a:ea typeface="Calibri"/>
                <a:cs typeface="Calibri"/>
              </a:rPr>
              <a:t>Also assigns marketing department to media team</a:t>
            </a:r>
          </a:p>
          <a:p>
            <a:r>
              <a:rPr lang="en-US" sz="2200">
                <a:ea typeface="Calibri"/>
                <a:cs typeface="Calibri"/>
              </a:rPr>
              <a:t>Connects tables to joint "advertisement" table, which hold data of brand deals and sponsorships</a:t>
            </a:r>
          </a:p>
          <a:p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0DA4C8-CD68-5BB0-844C-FE5F216C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75" y="833418"/>
            <a:ext cx="3177598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2621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B71A-E8D3-47F6-EA16-EB926E92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In-Depth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962B4-3888-8839-8993-86377FEA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Business-oriented side of design</a:t>
            </a:r>
          </a:p>
          <a:p>
            <a:r>
              <a:rPr lang="en-US" sz="2000">
                <a:ea typeface="Calibri"/>
                <a:cs typeface="Calibri"/>
              </a:rPr>
              <a:t>Lots of look-up tables</a:t>
            </a:r>
          </a:p>
          <a:p>
            <a:r>
              <a:rPr lang="en-US" sz="2000">
                <a:ea typeface="Calibri"/>
                <a:cs typeface="Calibri"/>
              </a:rPr>
              <a:t>Made up of merchandise, equipment, and records for vendors and customers</a:t>
            </a:r>
          </a:p>
          <a:p>
            <a:r>
              <a:rPr lang="en-US" sz="2000">
                <a:ea typeface="Calibri"/>
                <a:cs typeface="Calibri"/>
              </a:rPr>
              <a:t>Transactions were not covered in our design, but database includes order details for implementation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1BE2E97-4117-4502-E703-F4E896FB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40" y="807593"/>
            <a:ext cx="5415575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273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539C-CD04-B485-7C00-5AEF4279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Business Rules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7DB126B-09C2-C711-4560-081CEF19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One advertisement can be on one platform, with one sponsorship, and with one content creator.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All employees are salaried workers.</a:t>
            </a:r>
          </a:p>
          <a:p>
            <a:r>
              <a:rPr lang="en-US" sz="2000">
                <a:ea typeface="Calibri"/>
                <a:cs typeface="Calibri"/>
              </a:rPr>
              <a:t>An employee can be either a player, content creator, or coach.</a:t>
            </a:r>
          </a:p>
          <a:p>
            <a:pPr lvl="1"/>
            <a:r>
              <a:rPr lang="en-US" sz="1600">
                <a:ea typeface="Calibri"/>
                <a:cs typeface="Calibri"/>
              </a:rPr>
              <a:t>An employee cannot be both a player and a coach</a:t>
            </a:r>
          </a:p>
          <a:p>
            <a:pPr lvl="1"/>
            <a:r>
              <a:rPr lang="en-US" sz="1600">
                <a:ea typeface="Calibri"/>
                <a:cs typeface="Calibri"/>
              </a:rPr>
              <a:t>Content creators cannot be a coach or a player</a:t>
            </a:r>
          </a:p>
          <a:p>
            <a:r>
              <a:rPr lang="en-US" sz="2000">
                <a:ea typeface="Calibri"/>
                <a:cs typeface="Calibri"/>
              </a:rPr>
              <a:t>One team per professional league and video game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26" name="Picture 4" descr="White paper ships being led by a yellow ship">
            <a:extLst>
              <a:ext uri="{FF2B5EF4-FFF2-40B4-BE49-F238E27FC236}">
                <a16:creationId xmlns:a16="http://schemas.microsoft.com/office/drawing/2014/main" id="{0E4D6F43-A007-8D8E-46E2-E5C93E3CC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0" r="13627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E5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2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Bryant Esports</vt:lpstr>
      <vt:lpstr>Describe the business. How does it work? What were the challenges?</vt:lpstr>
      <vt:lpstr>Why We Chose to do  an e-Sports Organization</vt:lpstr>
      <vt:lpstr>Workbench Design</vt:lpstr>
      <vt:lpstr>PowerPoint Presentation</vt:lpstr>
      <vt:lpstr>In-Depth Workbench</vt:lpstr>
      <vt:lpstr>In-Depth Design</vt:lpstr>
      <vt:lpstr>In-Depth Design</vt:lpstr>
      <vt:lpstr>Business Rules</vt:lpstr>
      <vt:lpstr>What data types  did we use, and for  what purpose?</vt:lpstr>
      <vt:lpstr>Create Code</vt:lpstr>
      <vt:lpstr>Planning our Data</vt:lpstr>
      <vt:lpstr>Insert Statements</vt:lpstr>
      <vt:lpstr>Insert Statements</vt:lpstr>
      <vt:lpstr>Insert Statements</vt:lpstr>
      <vt:lpstr>Insert Statements</vt:lpstr>
      <vt:lpstr>Any Questions?  Next onto One Table Queries</vt:lpstr>
      <vt:lpstr>Basic one-table queries (examples 1 and 2)</vt:lpstr>
      <vt:lpstr>Basic one-table queries (example 3)</vt:lpstr>
      <vt:lpstr>Multi-Table Queries</vt:lpstr>
      <vt:lpstr>Joins</vt:lpstr>
      <vt:lpstr>More Joins</vt:lpstr>
      <vt:lpstr>Recursive Relationship</vt:lpstr>
      <vt:lpstr>Min and Max </vt:lpstr>
      <vt:lpstr>Count and Average</vt:lpstr>
      <vt:lpstr>Subqueries</vt:lpstr>
      <vt:lpstr>New Employee/Coach</vt:lpstr>
      <vt:lpstr>New Team: Overwatch</vt:lpstr>
      <vt:lpstr>Adding into Coach table</vt:lpstr>
      <vt:lpstr>Views</vt:lpstr>
      <vt:lpstr>Finance Department</vt:lpstr>
      <vt:lpstr>PowerPoint Presentation</vt:lpstr>
      <vt:lpstr>Walshyz can only see LoL team information</vt:lpstr>
      <vt:lpstr>Walshyz cannot see R6 team information</vt:lpstr>
      <vt:lpstr>Walshyz cannot see outside of LoL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Cesario</dc:creator>
  <cp:revision>2</cp:revision>
  <dcterms:created xsi:type="dcterms:W3CDTF">2022-12-08T18:18:18Z</dcterms:created>
  <dcterms:modified xsi:type="dcterms:W3CDTF">2023-09-10T16:31:28Z</dcterms:modified>
</cp:coreProperties>
</file>